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aine Hamlett" initials="EH" lastIdx="1" clrIdx="0">
    <p:extLst>
      <p:ext uri="{19B8F6BF-5375-455C-9EA6-DF929625EA0E}">
        <p15:presenceInfo xmlns:p15="http://schemas.microsoft.com/office/powerpoint/2012/main" userId="74384fda4524d56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5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84870" cy="500936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701" y="0"/>
            <a:ext cx="2984870" cy="500936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886453BD-9EB7-4BA7-BB1A-AC0052BED380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52475"/>
            <a:ext cx="5006975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8890"/>
            <a:ext cx="5510530" cy="4508421"/>
          </a:xfrm>
          <a:prstGeom prst="rect">
            <a:avLst/>
          </a:prstGeom>
        </p:spPr>
        <p:txBody>
          <a:bodyPr vert="horz" lIns="96478" tIns="48239" rIns="96478" bIns="4823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516039"/>
            <a:ext cx="2984870" cy="500936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701" y="9516039"/>
            <a:ext cx="2984870" cy="500936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829B7933-9F07-4AA6-87DF-DB1B43602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322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83887" indent="-30149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205979" indent="-241196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88371" indent="-241196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170763" indent="-241196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653154" indent="-241196" defTabSz="482392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3135546" indent="-241196" defTabSz="482392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617938" indent="-241196" defTabSz="482392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4100330" indent="-241196" defTabSz="482392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67534A9-CDA2-4C89-9AC8-530D76181BF0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888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0502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337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822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36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991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328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93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66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883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51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83837-C2C9-4FF9-9E73-C9D502C75D1E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163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JP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894514" y="104433"/>
            <a:ext cx="5834393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Your Parish </a:t>
            </a:r>
            <a:r>
              <a:rPr lang="en-US" altLang="en-US" dirty="0" err="1"/>
              <a:t>Councillor’s</a:t>
            </a:r>
            <a:br>
              <a:rPr lang="en-US" altLang="en-US" dirty="0"/>
            </a:br>
            <a:r>
              <a:rPr lang="en-US" altLang="en-US" dirty="0"/>
              <a:t>2026/27</a:t>
            </a:r>
          </a:p>
        </p:txBody>
      </p:sp>
      <p:grpSp>
        <p:nvGrpSpPr>
          <p:cNvPr id="6148" name="Group 24"/>
          <p:cNvGrpSpPr>
            <a:grpSpLocks/>
          </p:cNvGrpSpPr>
          <p:nvPr/>
        </p:nvGrpSpPr>
        <p:grpSpPr bwMode="auto">
          <a:xfrm>
            <a:off x="547040" y="2743436"/>
            <a:ext cx="8125231" cy="3262464"/>
            <a:chOff x="297916" y="1647406"/>
            <a:chExt cx="8124085" cy="3262464"/>
          </a:xfrm>
        </p:grpSpPr>
        <p:sp>
          <p:nvSpPr>
            <p:cNvPr id="26" name="Text Box 10"/>
            <p:cNvSpPr txBox="1"/>
            <p:nvPr/>
          </p:nvSpPr>
          <p:spPr>
            <a:xfrm>
              <a:off x="297916" y="1860653"/>
              <a:ext cx="1388793" cy="605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/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0"/>
                </a:spcAft>
                <a:defRPr/>
              </a:pPr>
              <a:endParaRPr lang="en-GB" sz="1200" dirty="0">
                <a:ea typeface="ＭＳ 明朝"/>
                <a:cs typeface="Times New Roman"/>
              </a:endParaRPr>
            </a:p>
          </p:txBody>
        </p:sp>
        <p:sp>
          <p:nvSpPr>
            <p:cNvPr id="30" name="Text Box 11"/>
            <p:cNvSpPr txBox="1"/>
            <p:nvPr/>
          </p:nvSpPr>
          <p:spPr>
            <a:xfrm>
              <a:off x="4145912" y="1684898"/>
              <a:ext cx="1599975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/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0"/>
                </a:spcAft>
                <a:defRPr/>
              </a:pPr>
              <a:r>
                <a:rPr lang="en-GB" sz="1200" dirty="0">
                  <a:ea typeface="ＭＳ 明朝"/>
                  <a:cs typeface="Times New Roman"/>
                </a:rPr>
                <a:t>Cllr Gareth Entwistle</a:t>
              </a:r>
            </a:p>
            <a:p>
              <a:pPr algn="ctr">
                <a:spcAft>
                  <a:spcPts val="0"/>
                </a:spcAft>
                <a:defRPr/>
              </a:pPr>
              <a:r>
                <a:rPr lang="en-GB" sz="1200" dirty="0">
                  <a:ea typeface="ＭＳ 明朝"/>
                  <a:cs typeface="Times New Roman"/>
                </a:rPr>
                <a:t>07590194860</a:t>
              </a:r>
            </a:p>
            <a:p>
              <a:pPr algn="ctr">
                <a:spcAft>
                  <a:spcPts val="0"/>
                </a:spcAft>
                <a:defRPr/>
              </a:pPr>
              <a:endParaRPr lang="en-GB" sz="1200" dirty="0">
                <a:ea typeface="ＭＳ 明朝"/>
                <a:cs typeface="Times New Roman"/>
              </a:endParaRPr>
            </a:p>
            <a:p>
              <a:pPr algn="ctr">
                <a:spcAft>
                  <a:spcPts val="0"/>
                </a:spcAft>
                <a:defRPr/>
              </a:pPr>
              <a:endParaRPr lang="en-GB" sz="1200" dirty="0">
                <a:ea typeface="ＭＳ 明朝"/>
                <a:cs typeface="Times New Roman"/>
              </a:endParaRPr>
            </a:p>
            <a:p>
              <a:pPr algn="ctr">
                <a:spcAft>
                  <a:spcPts val="0"/>
                </a:spcAft>
                <a:defRPr/>
              </a:pPr>
              <a:endParaRPr lang="en-GB" sz="1200" dirty="0">
                <a:ea typeface="ＭＳ 明朝"/>
                <a:cs typeface="Times New Roman"/>
              </a:endParaRPr>
            </a:p>
          </p:txBody>
        </p:sp>
        <p:sp>
          <p:nvSpPr>
            <p:cNvPr id="32" name="Text Box 12"/>
            <p:cNvSpPr txBox="1"/>
            <p:nvPr/>
          </p:nvSpPr>
          <p:spPr>
            <a:xfrm>
              <a:off x="2649496" y="4298423"/>
              <a:ext cx="1722947" cy="4269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/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0"/>
                </a:spcAft>
                <a:defRPr/>
              </a:pPr>
              <a:r>
                <a:rPr lang="en-US" sz="1200" dirty="0">
                  <a:ea typeface="ＭＳ 明朝"/>
                  <a:cs typeface="Times New Roman"/>
                </a:rPr>
                <a:t>Cllr. Richard Watson</a:t>
              </a:r>
            </a:p>
            <a:p>
              <a:pPr algn="ctr">
                <a:spcAft>
                  <a:spcPts val="0"/>
                </a:spcAft>
                <a:defRPr/>
              </a:pPr>
              <a:r>
                <a:rPr lang="en-US" sz="1200" dirty="0">
                  <a:ea typeface="ＭＳ 明朝"/>
                  <a:cs typeface="Times New Roman"/>
                </a:rPr>
                <a:t>07841592534 </a:t>
              </a:r>
              <a:endParaRPr lang="en-GB" sz="1200" dirty="0">
                <a:ea typeface="ＭＳ 明朝"/>
                <a:cs typeface="Times New Roman"/>
              </a:endParaRPr>
            </a:p>
          </p:txBody>
        </p:sp>
        <p:sp>
          <p:nvSpPr>
            <p:cNvPr id="49" name="Text Box 9"/>
            <p:cNvSpPr txBox="1"/>
            <p:nvPr/>
          </p:nvSpPr>
          <p:spPr bwMode="auto">
            <a:xfrm>
              <a:off x="297916" y="3611130"/>
              <a:ext cx="1485691" cy="685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/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0"/>
                </a:spcAft>
                <a:defRPr/>
              </a:pPr>
              <a:endParaRPr lang="en-GB" sz="1200" dirty="0">
                <a:ea typeface="ＭＳ 明朝"/>
                <a:cs typeface="Times New Roman"/>
              </a:endParaRPr>
            </a:p>
          </p:txBody>
        </p:sp>
        <p:sp>
          <p:nvSpPr>
            <p:cNvPr id="39" name="Text Box 15"/>
            <p:cNvSpPr txBox="1"/>
            <p:nvPr/>
          </p:nvSpPr>
          <p:spPr>
            <a:xfrm>
              <a:off x="7130224" y="4221950"/>
              <a:ext cx="1291777" cy="6879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/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0"/>
                </a:spcAft>
                <a:defRPr/>
              </a:pPr>
              <a:r>
                <a:rPr lang="en-GB" sz="1200" dirty="0">
                  <a:ea typeface="ＭＳ 明朝"/>
                  <a:cs typeface="Times New Roman"/>
                </a:rPr>
                <a:t>Elaine Hamlett</a:t>
              </a:r>
            </a:p>
            <a:p>
              <a:pPr algn="ctr">
                <a:spcAft>
                  <a:spcPts val="0"/>
                </a:spcAft>
                <a:defRPr/>
              </a:pPr>
              <a:r>
                <a:rPr lang="en-US" sz="1200" dirty="0">
                  <a:ea typeface="ＭＳ 明朝"/>
                  <a:cs typeface="Times New Roman"/>
                </a:rPr>
                <a:t>Parish Clerk</a:t>
              </a:r>
              <a:endParaRPr lang="en-GB" sz="1200" dirty="0">
                <a:ea typeface="ＭＳ 明朝"/>
                <a:cs typeface="Times New Roman"/>
              </a:endParaRPr>
            </a:p>
            <a:p>
              <a:pPr algn="ctr">
                <a:spcAft>
                  <a:spcPts val="0"/>
                </a:spcAft>
                <a:defRPr/>
              </a:pPr>
              <a:r>
                <a:rPr lang="en-US" sz="1200" dirty="0">
                  <a:ea typeface="ＭＳ 明朝"/>
                  <a:cs typeface="Times New Roman"/>
                </a:rPr>
                <a:t>07707627978</a:t>
              </a:r>
              <a:endParaRPr lang="en-GB" sz="1200" dirty="0">
                <a:ea typeface="ＭＳ 明朝"/>
                <a:cs typeface="Times New Roman"/>
              </a:endParaRPr>
            </a:p>
          </p:txBody>
        </p:sp>
        <p:sp>
          <p:nvSpPr>
            <p:cNvPr id="42" name="Text Box 21"/>
            <p:cNvSpPr txBox="1"/>
            <p:nvPr/>
          </p:nvSpPr>
          <p:spPr>
            <a:xfrm>
              <a:off x="5690267" y="1647406"/>
              <a:ext cx="1599975" cy="3817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/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0"/>
                </a:spcAft>
                <a:defRPr/>
              </a:pPr>
              <a:r>
                <a:rPr lang="en-GB" sz="1200" dirty="0">
                  <a:ea typeface="ＭＳ 明朝"/>
                  <a:cs typeface="Times New Roman"/>
                </a:rPr>
                <a:t>Cllr. Katie Garner</a:t>
              </a:r>
            </a:p>
            <a:p>
              <a:pPr algn="ctr">
                <a:spcAft>
                  <a:spcPts val="0"/>
                </a:spcAft>
                <a:defRPr/>
              </a:pPr>
              <a:r>
                <a:rPr lang="en-GB" sz="1200" dirty="0">
                  <a:ea typeface="ＭＳ 明朝"/>
                  <a:cs typeface="Times New Roman"/>
                </a:rPr>
                <a:t>07792870852</a:t>
              </a:r>
            </a:p>
          </p:txBody>
        </p:sp>
        <p:sp>
          <p:nvSpPr>
            <p:cNvPr id="43" name="Text Box 22"/>
            <p:cNvSpPr txBox="1"/>
            <p:nvPr/>
          </p:nvSpPr>
          <p:spPr>
            <a:xfrm>
              <a:off x="5501741" y="4217881"/>
              <a:ext cx="1676164" cy="3994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/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0"/>
                </a:spcAft>
                <a:defRPr/>
              </a:pPr>
              <a:r>
                <a:rPr lang="en-US" sz="1200" dirty="0">
                  <a:ea typeface="ＭＳ 明朝"/>
                  <a:cs typeface="Times New Roman"/>
                </a:rPr>
                <a:t>Freeman </a:t>
              </a:r>
            </a:p>
            <a:p>
              <a:pPr algn="ctr">
                <a:spcAft>
                  <a:spcPts val="0"/>
                </a:spcAft>
                <a:defRPr/>
              </a:pPr>
              <a:r>
                <a:rPr lang="en-US" sz="1200" dirty="0">
                  <a:ea typeface="ＭＳ 明朝"/>
                  <a:cs typeface="Times New Roman"/>
                </a:rPr>
                <a:t>David Ravenscroft</a:t>
              </a:r>
              <a:endParaRPr lang="en-GB" sz="1200" dirty="0">
                <a:ea typeface="ＭＳ 明朝"/>
                <a:cs typeface="Times New Roman"/>
              </a:endParaRPr>
            </a:p>
            <a:p>
              <a:pPr algn="ctr">
                <a:spcAft>
                  <a:spcPts val="0"/>
                </a:spcAft>
                <a:defRPr/>
              </a:pPr>
              <a:r>
                <a:rPr lang="en-US" sz="1200" dirty="0">
                  <a:ea typeface="ＭＳ 明朝"/>
                  <a:cs typeface="Times New Roman"/>
                </a:rPr>
                <a:t>01606 43161</a:t>
              </a:r>
              <a:endParaRPr lang="en-GB" sz="1200" dirty="0">
                <a:ea typeface="ＭＳ 明朝"/>
                <a:cs typeface="Times New Roman"/>
              </a:endParaRPr>
            </a:p>
          </p:txBody>
        </p:sp>
        <p:pic>
          <p:nvPicPr>
            <p:cNvPr id="6167" name="Picture 4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 rot="5400000">
              <a:off x="5670389" y="2914533"/>
              <a:ext cx="1316686" cy="10771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1" name="Picture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5400000">
            <a:off x="1640181" y="4062933"/>
            <a:ext cx="1444833" cy="1112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617927" y="5445176"/>
            <a:ext cx="14893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en-US" sz="1200" dirty="0">
                <a:ea typeface="ＭＳ 明朝"/>
                <a:cs typeface="Times New Roman"/>
              </a:rPr>
              <a:t>Cllr. Paul Spare</a:t>
            </a:r>
          </a:p>
          <a:p>
            <a:pPr algn="ctr">
              <a:spcAft>
                <a:spcPts val="0"/>
              </a:spcAft>
              <a:defRPr/>
            </a:pPr>
            <a:r>
              <a:rPr lang="en-US" sz="1200" dirty="0"/>
              <a:t>077433 60044</a:t>
            </a:r>
            <a:endParaRPr lang="en-GB" sz="1200" dirty="0">
              <a:ea typeface="ＭＳ 明朝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5400000">
            <a:off x="362395" y="4041879"/>
            <a:ext cx="1374967" cy="1141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Rectangle 33"/>
          <p:cNvSpPr/>
          <p:nvPr/>
        </p:nvSpPr>
        <p:spPr>
          <a:xfrm>
            <a:off x="204157" y="5370840"/>
            <a:ext cx="17443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en-US" sz="1200" dirty="0">
                <a:ea typeface="ＭＳ 明朝"/>
                <a:cs typeface="Times New Roman"/>
              </a:rPr>
              <a:t>Cllr.  Ian Ryder</a:t>
            </a:r>
          </a:p>
          <a:p>
            <a:pPr algn="ctr">
              <a:defRPr/>
            </a:pPr>
            <a:r>
              <a:rPr lang="en-GB" sz="1200" dirty="0"/>
              <a:t>07768 598 821</a:t>
            </a:r>
            <a:endParaRPr lang="en-GB" sz="1200" dirty="0">
              <a:latin typeface="Times New Roman"/>
              <a:ea typeface="Calibri"/>
            </a:endParaRPr>
          </a:p>
          <a:p>
            <a:pPr algn="ctr">
              <a:spcAft>
                <a:spcPts val="0"/>
              </a:spcAft>
              <a:defRPr/>
            </a:pPr>
            <a:endParaRPr lang="en-US" sz="1200" dirty="0">
              <a:ea typeface="ＭＳ 明朝"/>
              <a:cs typeface="Times New Roman"/>
            </a:endParaRPr>
          </a:p>
          <a:p>
            <a:pPr algn="ctr">
              <a:spcAft>
                <a:spcPts val="0"/>
              </a:spcAft>
              <a:defRPr/>
            </a:pPr>
            <a:endParaRPr lang="en-GB" sz="1200" dirty="0">
              <a:ea typeface="ＭＳ 明朝"/>
              <a:cs typeface="Times New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0385" y="3896913"/>
            <a:ext cx="1165544" cy="143829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71833" y="2800751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Cllr. Mark Powell</a:t>
            </a:r>
          </a:p>
          <a:p>
            <a:pPr algn="ctr"/>
            <a:r>
              <a:rPr lang="en-US" sz="1200" dirty="0">
                <a:ea typeface="ＭＳ 明朝"/>
                <a:cs typeface="Times New Roman"/>
              </a:rPr>
              <a:t>Chair</a:t>
            </a:r>
            <a:endParaRPr lang="en-GB" sz="1200" dirty="0"/>
          </a:p>
          <a:p>
            <a:pPr algn="ctr"/>
            <a:r>
              <a:rPr lang="en-GB" sz="1200" dirty="0"/>
              <a:t>07831 170459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6BDFD30-EB36-42BB-A33A-F5AD536ED06C}"/>
              </a:ext>
            </a:extLst>
          </p:cNvPr>
          <p:cNvSpPr txBox="1"/>
          <p:nvPr/>
        </p:nvSpPr>
        <p:spPr>
          <a:xfrm>
            <a:off x="1570507" y="2808834"/>
            <a:ext cx="15841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Cllr Wendy Baynes</a:t>
            </a:r>
          </a:p>
          <a:p>
            <a:pPr algn="ctr"/>
            <a:r>
              <a:rPr lang="en-US" sz="1200" dirty="0">
                <a:ea typeface="ＭＳ 明朝"/>
                <a:cs typeface="Times New Roman"/>
              </a:rPr>
              <a:t>Vice-Chair</a:t>
            </a:r>
            <a:endParaRPr lang="en-GB" sz="1200" dirty="0"/>
          </a:p>
          <a:p>
            <a:pPr algn="ctr"/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01606 47085</a:t>
            </a:r>
          </a:p>
          <a:p>
            <a:pPr algn="ctr"/>
            <a:endParaRPr lang="en-GB" sz="1200" dirty="0"/>
          </a:p>
          <a:p>
            <a:pPr algn="ctr"/>
            <a:endParaRPr lang="en-GB" sz="12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A470C3D-2C9B-4DDF-A97E-0C415D05EB6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3399" y="1251509"/>
            <a:ext cx="1188115" cy="144483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7F13C37-03B0-4C7C-A2CD-B700813DB9B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94514" y="1259162"/>
            <a:ext cx="936163" cy="146811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774C2B9-11E2-9B19-277B-D2D4BCD36A07}"/>
              </a:ext>
            </a:extLst>
          </p:cNvPr>
          <p:cNvSpPr txBox="1"/>
          <p:nvPr/>
        </p:nvSpPr>
        <p:spPr>
          <a:xfrm>
            <a:off x="4355976" y="5391802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Cllr. Barbara Jones</a:t>
            </a:r>
          </a:p>
          <a:p>
            <a:pPr algn="ctr"/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0787 262 1870</a:t>
            </a:r>
            <a:endParaRPr lang="en-GB" sz="12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44695BE-C41D-7FD6-4277-0FFBC961880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629" y="3902728"/>
            <a:ext cx="1123300" cy="146811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D356583-CB27-79BF-BD6A-0D7695D6EA1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3254" y="3886349"/>
            <a:ext cx="1020069" cy="1448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091F237-04EC-0A91-3872-B36A444BD334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519" y="1263838"/>
            <a:ext cx="1204875" cy="1235461"/>
          </a:xfrm>
          <a:prstGeom prst="rect">
            <a:avLst/>
          </a:prstGeom>
        </p:spPr>
      </p:pic>
      <p:sp>
        <p:nvSpPr>
          <p:cNvPr id="7" name="Text Box 11">
            <a:extLst>
              <a:ext uri="{FF2B5EF4-FFF2-40B4-BE49-F238E27FC236}">
                <a16:creationId xmlns:a16="http://schemas.microsoft.com/office/drawing/2014/main" id="{10924806-E612-D0C7-C4C2-BAD1A8E588A3}"/>
              </a:ext>
            </a:extLst>
          </p:cNvPr>
          <p:cNvSpPr txBox="1"/>
          <p:nvPr/>
        </p:nvSpPr>
        <p:spPr bwMode="auto">
          <a:xfrm>
            <a:off x="2915816" y="2753065"/>
            <a:ext cx="1600201" cy="45720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/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spcAft>
                <a:spcPts val="0"/>
              </a:spcAft>
              <a:defRPr/>
            </a:pPr>
            <a:r>
              <a:rPr lang="en-GB" sz="1200" dirty="0">
                <a:ea typeface="ＭＳ 明朝"/>
                <a:cs typeface="Times New Roman"/>
              </a:rPr>
              <a:t>Cllr Rodney Annet</a:t>
            </a:r>
          </a:p>
          <a:p>
            <a:pPr algn="ctr">
              <a:spcAft>
                <a:spcPts val="0"/>
              </a:spcAft>
              <a:defRPr/>
            </a:pPr>
            <a:r>
              <a:rPr lang="en-GB" sz="1200" dirty="0">
                <a:ea typeface="ＭＳ 明朝"/>
                <a:cs typeface="Times New Roman"/>
              </a:rPr>
              <a:t>07974926197</a:t>
            </a:r>
          </a:p>
          <a:p>
            <a:pPr algn="ctr">
              <a:spcAft>
                <a:spcPts val="0"/>
              </a:spcAft>
              <a:defRPr/>
            </a:pPr>
            <a:endParaRPr lang="en-GB" sz="1200" dirty="0">
              <a:ea typeface="ＭＳ 明朝"/>
              <a:cs typeface="Times New Roman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C504113-77AE-5A10-3A17-4F9D97904C44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678" y="1243248"/>
            <a:ext cx="1020069" cy="143115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58F4F70-75DB-9CFE-87B8-958DAE8DA47D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268760"/>
            <a:ext cx="954834" cy="14534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18A1211-68D7-2B59-9CD2-3C211E395F57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24" y="127247"/>
            <a:ext cx="1176583" cy="1009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628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</TotalTime>
  <Words>67</Words>
  <Application>Microsoft Office PowerPoint</Application>
  <PresentationFormat>On-screen Show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明朝</vt:lpstr>
      <vt:lpstr>Arial</vt:lpstr>
      <vt:lpstr>Calibri</vt:lpstr>
      <vt:lpstr>Times New Roman</vt:lpstr>
      <vt:lpstr>Office Theme</vt:lpstr>
      <vt:lpstr>Your Parish Councillor’s 2026/27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davenham</dc:creator>
  <cp:lastModifiedBy>Elaine Hamlett</cp:lastModifiedBy>
  <cp:revision>50</cp:revision>
  <cp:lastPrinted>2026-05-15T06:27:51Z</cp:lastPrinted>
  <dcterms:created xsi:type="dcterms:W3CDTF">2015-10-22T12:42:23Z</dcterms:created>
  <dcterms:modified xsi:type="dcterms:W3CDTF">2026-05-15T06:28:15Z</dcterms:modified>
</cp:coreProperties>
</file>